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88" r:id="rId2"/>
  </p:sldMasterIdLst>
  <p:notesMasterIdLst>
    <p:notesMasterId r:id="rId21"/>
  </p:notesMasterIdLst>
  <p:sldIdLst>
    <p:sldId id="1541" r:id="rId3"/>
    <p:sldId id="1353" r:id="rId4"/>
    <p:sldId id="1707" r:id="rId5"/>
    <p:sldId id="1708" r:id="rId6"/>
    <p:sldId id="1725" r:id="rId7"/>
    <p:sldId id="1726" r:id="rId8"/>
    <p:sldId id="1617" r:id="rId9"/>
    <p:sldId id="1347" r:id="rId10"/>
    <p:sldId id="1644" r:id="rId11"/>
    <p:sldId id="1639" r:id="rId12"/>
    <p:sldId id="1633" r:id="rId13"/>
    <p:sldId id="1512" r:id="rId14"/>
    <p:sldId id="1720" r:id="rId15"/>
    <p:sldId id="1721" r:id="rId16"/>
    <p:sldId id="1722" r:id="rId17"/>
    <p:sldId id="1724" r:id="rId18"/>
    <p:sldId id="1703" r:id="rId19"/>
    <p:sldId id="1728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Chengkai" initials="L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3" autoAdjust="0"/>
    <p:restoredTop sz="95064"/>
  </p:normalViewPr>
  <p:slideViewPr>
    <p:cSldViewPr snapToGrid="0" snapToObjects="1">
      <p:cViewPr varScale="1">
        <p:scale>
          <a:sx n="130" d="100"/>
          <a:sy n="130" d="100"/>
        </p:scale>
        <p:origin x="192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" d="100"/>
        <a:sy n="2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010D5-5AFD-3948-9DE4-A30F60251501}" type="datetimeFigureOut">
              <a:rPr lang="en-US" smtClean="0"/>
              <a:pPr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238A8-1190-BB46-95A0-C10FA98B6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66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238A8-1190-BB46-95A0-C10FA98B630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0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800" dirty="0">
                <a:ea typeface="Arial" charset="0"/>
                <a:cs typeface="Arial" charset="0"/>
              </a:rPr>
              <a:t>An exemplified sentence for </a:t>
            </a:r>
            <a:r>
              <a:rPr lang="en-US" sz="800" i="1" dirty="0">
                <a:ea typeface="Arial" charset="0"/>
                <a:cs typeface="Arial" charset="0"/>
              </a:rPr>
              <a:t>vote</a:t>
            </a:r>
            <a:r>
              <a:rPr lang="en-US" sz="800" dirty="0">
                <a:ea typeface="Arial" charset="0"/>
                <a:cs typeface="Arial" charset="0"/>
              </a:rPr>
              <a:t> and </a:t>
            </a:r>
            <a:r>
              <a:rPr lang="en-US" sz="800" i="1" dirty="0">
                <a:ea typeface="Arial" charset="0"/>
                <a:cs typeface="Arial" charset="0"/>
              </a:rPr>
              <a:t>rank</a:t>
            </a:r>
            <a:r>
              <a:rPr lang="en-US" sz="800" dirty="0">
                <a:ea typeface="Arial" charset="0"/>
                <a:cs typeface="Arial" charset="0"/>
              </a:rPr>
              <a:t> </a:t>
            </a:r>
            <a:r>
              <a:rPr lang="en-US" sz="800" i="1" dirty="0">
                <a:ea typeface="Arial" charset="0"/>
                <a:cs typeface="Arial" charset="0"/>
              </a:rPr>
              <a:t>Lus</a:t>
            </a:r>
            <a:r>
              <a:rPr lang="en-US" sz="800" dirty="0">
                <a:ea typeface="Arial" charset="0"/>
                <a:cs typeface="Arial" charset="0"/>
              </a:rPr>
              <a:t> with color-coded frame annotations below.  Labels below each sentence are frame specific frame </a:t>
            </a:r>
          </a:p>
          <a:p>
            <a:pPr algn="just"/>
            <a:r>
              <a:rPr lang="en-US" sz="800" dirty="0">
                <a:ea typeface="Arial" charset="0"/>
                <a:cs typeface="Arial" charset="0"/>
              </a:rPr>
              <a:t>elements (</a:t>
            </a:r>
            <a:r>
              <a:rPr lang="en-US" sz="800" i="1" dirty="0">
                <a:ea typeface="Arial" charset="0"/>
                <a:cs typeface="Arial" charset="0"/>
              </a:rPr>
              <a:t>FEs</a:t>
            </a:r>
            <a:r>
              <a:rPr lang="en-US" sz="800" dirty="0">
                <a:ea typeface="Arial" charset="0"/>
                <a:cs typeface="Arial" charset="0"/>
              </a:rPr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0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238A8-1190-BB46-95A0-C10FA98B630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7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238A8-1190-BB46-95A0-C10FA98B630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8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8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33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5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7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51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7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647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1932837"/>
          </a:xfrm>
          <a:ln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8D9BB-FCB5-464B-B6FE-7F0FA9B52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9884"/>
            <a:ext cx="8229600" cy="857253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CE7CBFD9-DD5D-9E4F-8710-0B65878380D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968835" y="4683919"/>
            <a:ext cx="2133600" cy="35718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98B9532F-E207-4442-901F-983BC8C51AA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EE1EFEA5-39AB-0D49-B1FB-28AE9830D6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968835" y="4683919"/>
            <a:ext cx="2133600" cy="35718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98B9532F-E207-4442-901F-983BC8C51AA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538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1932837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ED0097-084C-8D4A-8D34-31668087C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1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647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8099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675"/>
              </a:spcAft>
              <a:buNone/>
              <a:defRPr sz="3200" spc="-100" baseline="0">
                <a:latin typeface="Garamond" panose="02020404030301010803" pitchFamily="18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2000" spc="-50" baseline="0">
                <a:latin typeface="Garamond" panose="02020404030301010803" pitchFamily="18" charset="0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3C8CF-1A85-F84A-9078-DB64DA705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/>
          <a:lstStyle/>
          <a:p>
            <a:fld id="{FC2EED17-1836-6142-A4B1-ABB9C7C22E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3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193283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539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ED0097-084C-8D4A-8D34-31668087C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/>
          <a:lstStyle/>
          <a:p>
            <a:fld id="{FC2EED17-1836-6142-A4B1-ABB9C7C22E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7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Color 1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3" y="1531144"/>
            <a:ext cx="8423524" cy="9971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7200" i="0" kern="1200" spc="-75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  <a:ea typeface="+mn-ea"/>
                <a:cs typeface="+mn-cs"/>
              </a:defRPr>
            </a:lvl1pPr>
          </a:lstStyle>
          <a:p>
            <a:pPr marL="0" lvl="0" indent="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4673" y="2337930"/>
            <a:ext cx="5636696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kern="1200" spc="-75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  <a:ea typeface="+mn-ea"/>
                <a:cs typeface="+mn-cs"/>
              </a:defRPr>
            </a:lvl1pPr>
          </a:lstStyle>
          <a:p>
            <a:pPr marL="0" lvl="0" indent="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/>
              <a:t>Speaker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168B8-5052-794D-A29B-DD8C57CC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/>
          <a:lstStyle/>
          <a:p>
            <a:fld id="{FC2EED17-1836-6142-A4B1-ABB9C7C22E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193283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ED0097-084C-8D4A-8D34-31668087C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193283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ED0097-084C-8D4A-8D34-31668087C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0075474E-799D-2044-9D08-833BCDF497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968835" y="4683919"/>
            <a:ext cx="2133600" cy="357188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B9532F-E207-4442-901F-983BC8C51AA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7C6F3-1369-954D-9ACF-3564B25C31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095784" y="36977"/>
            <a:ext cx="994415" cy="4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95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13409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1" i="0" kern="1200">
          <a:solidFill>
            <a:srgbClr val="C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14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085851"/>
            <a:ext cx="8363937" cy="1966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9CF86-D126-9E43-9BA4-ED6F728D9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FC2EED17-1836-6142-A4B1-ABB9C7C22E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3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604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accent5">
              <a:lumMod val="75000"/>
            </a:schemeClr>
          </a:solidFill>
          <a:effectLst/>
          <a:latin typeface="Garamond" panose="02020404030301010803" pitchFamily="18" charset="0"/>
          <a:ea typeface="+mn-ea"/>
          <a:cs typeface="Arial" charset="0"/>
        </a:defRPr>
      </a:lvl1pPr>
    </p:titleStyle>
    <p:bodyStyle>
      <a:lvl1pPr marL="457200" indent="-45720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Courier New" panose="02070309020205020404" pitchFamily="49" charset="0"/>
        <a:buChar char="o"/>
        <a:defRPr sz="3200" kern="1200">
          <a:solidFill>
            <a:srgbClr val="EE8200"/>
          </a:solidFill>
          <a:latin typeface="Garamond" panose="02020404030301010803" pitchFamily="18" charset="0"/>
          <a:ea typeface="+mn-ea"/>
          <a:cs typeface="+mn-cs"/>
        </a:defRPr>
      </a:lvl1pPr>
      <a:lvl2pPr marL="472868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Courier New" panose="02070309020205020404" pitchFamily="49" charset="0"/>
        <a:buChar char="o"/>
        <a:tabLst>
          <a:tab pos="472868" algn="l"/>
        </a:tabLst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Courier New" panose="02070309020205020404" pitchFamily="49" charset="0"/>
        <a:buChar char="o"/>
        <a:tabLst>
          <a:tab pos="686074" algn="l"/>
        </a:tabLst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idir.uta.edu/claimportal/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dir.uta.edu/claimportal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idir.uta.edu/index.php/File:HP_Labs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67824"/>
            <a:ext cx="911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Data-driven Fact-checking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9257" y="2937021"/>
            <a:ext cx="8534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Chengkai Li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Associate Professor and Associate Chair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Innovative Database and Information Systems (IDIR) Lab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CSE Department, UT-Arlington</a:t>
            </a:r>
          </a:p>
          <a:p>
            <a:pPr algn="ctr"/>
            <a:endParaRPr lang="en-US" sz="1400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CCC Roundtable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March 26, 2019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202975" y="2914374"/>
            <a:ext cx="48869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D05C2-1673-074C-BEEE-AC9C716F6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2EED17-1836-6142-A4B1-ABB9C7C22E4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8184B-3939-0449-BD20-387AEED089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072" y="0"/>
            <a:ext cx="4404283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2FB10-E22E-A549-8373-E01D7F80B2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954" y="3565108"/>
            <a:ext cx="4976867" cy="1513139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08FABB-D2C2-2346-9865-EA46696FDFD7}"/>
              </a:ext>
            </a:extLst>
          </p:cNvPr>
          <p:cNvSpPr/>
          <p:nvPr/>
        </p:nvSpPr>
        <p:spPr>
          <a:xfrm>
            <a:off x="0" y="935930"/>
            <a:ext cx="41119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6047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Duke Reporters’ Lab uses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ClaimBuster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API in creating daily newsletters that recommend </a:t>
            </a:r>
            <a:r>
              <a:rPr lang="en-US" sz="2400" dirty="0">
                <a:solidFill>
                  <a:srgbClr val="C00000"/>
                </a:solidFill>
                <a:latin typeface="Garamond" panose="02020404030301010803" pitchFamily="18" charset="0"/>
              </a:rPr>
              <a:t>to The Washington Post, New York Times, PolitiFact, and other fact-checkers 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most check-worthy claims in CNN programs, Tweets, Facebook ports, and the Congressional Record.</a:t>
            </a:r>
          </a:p>
        </p:txBody>
      </p:sp>
    </p:spTree>
    <p:extLst>
      <p:ext uri="{BB962C8B-B14F-4D97-AF65-F5344CB8AC3E}">
        <p14:creationId xmlns:p14="http://schemas.microsoft.com/office/powerpoint/2010/main" val="406163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cnn"/>
          <p:cNvSpPr>
            <a:spLocks noChangeAspect="1" noChangeArrowheads="1"/>
          </p:cNvSpPr>
          <p:nvPr/>
        </p:nvSpPr>
        <p:spPr bwMode="auto">
          <a:xfrm>
            <a:off x="155575" y="-37307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307975" y="241532"/>
            <a:ext cx="7824981" cy="387798"/>
          </a:xfrm>
        </p:spPr>
        <p:txBody>
          <a:bodyPr/>
          <a:lstStyle/>
          <a:p>
            <a:r>
              <a:rPr lang="en-US" sz="28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First-ever End-to-end F</a:t>
            </a:r>
            <a:r>
              <a:rPr lang="en-US" altLang="zh-CN" sz="28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act-checking</a:t>
            </a:r>
            <a:r>
              <a:rPr lang="en-US" sz="28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System</a:t>
            </a:r>
          </a:p>
        </p:txBody>
      </p:sp>
      <p:pic>
        <p:nvPicPr>
          <p:cNvPr id="6" name="Picture 3" descr="C:\Users\chengkai\AppData\Local\Temp\Rar$DRa0.823\downloads\original-6017-529537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5131" y="415816"/>
            <a:ext cx="1443573" cy="120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223C2CE-DB8E-CE49-8F1D-E73C6E7E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1291739"/>
            <a:ext cx="8514024" cy="383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604521-B45C-7441-838A-3171D940C6C8}"/>
              </a:ext>
            </a:extLst>
          </p:cNvPr>
          <p:cNvSpPr txBox="1">
            <a:spLocks/>
          </p:cNvSpPr>
          <p:nvPr/>
        </p:nvSpPr>
        <p:spPr>
          <a:xfrm>
            <a:off x="6999012" y="485229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6047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3024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047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070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094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118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140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1164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4188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B7900-D72E-4025-AF90-97BD6DF59E7D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59B61-9038-FB41-ACDD-BB19F874735D}"/>
              </a:ext>
            </a:extLst>
          </p:cNvPr>
          <p:cNvSpPr/>
          <p:nvPr/>
        </p:nvSpPr>
        <p:spPr>
          <a:xfrm>
            <a:off x="1338177" y="583542"/>
            <a:ext cx="659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hlinkClick r:id="rId5"/>
              </a:rPr>
              <a:t>https://idir.uta.edu/claimbuster/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9600" y="25923144"/>
            <a:ext cx="17779240" cy="13991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83" y="81024"/>
            <a:ext cx="6288377" cy="49487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902A0-F2A8-6C44-B301-DD8D8376C5B5}"/>
              </a:ext>
            </a:extLst>
          </p:cNvPr>
          <p:cNvSpPr txBox="1">
            <a:spLocks/>
          </p:cNvSpPr>
          <p:nvPr/>
        </p:nvSpPr>
        <p:spPr>
          <a:xfrm>
            <a:off x="6999012" y="485229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6047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3024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047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070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094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118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140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1164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4188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B7900-D72E-4025-AF90-97BD6DF59E7D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7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950AD2-7E80-43F7-996F-4E17AF908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96" y="1611920"/>
            <a:ext cx="2953375" cy="19328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EE1C67-2F82-437F-B350-95A37A6A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140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Garamond"/>
                <a:cs typeface="Arial"/>
              </a:rPr>
              <a:t>Adversarially</a:t>
            </a:r>
            <a:r>
              <a:rPr lang="en-US" b="1" dirty="0">
                <a:latin typeface="Garamond"/>
                <a:cs typeface="Arial"/>
              </a:rPr>
              <a:t> Trained LSTM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409BE-13F6-4617-80E4-DAD06C7588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8072C-669E-4039-972C-093DC028C80B}"/>
              </a:ext>
            </a:extLst>
          </p:cNvPr>
          <p:cNvSpPr txBox="1"/>
          <p:nvPr/>
        </p:nvSpPr>
        <p:spPr>
          <a:xfrm>
            <a:off x="545016" y="3527966"/>
            <a:ext cx="1980142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Segoe UI Light"/>
                <a:cs typeface="Segoe UI Light"/>
              </a:rPr>
              <a:t>               </a:t>
            </a:r>
          </a:p>
          <a:p>
            <a:endParaRPr lang="en-US" sz="4000">
              <a:latin typeface="Segoe UI Light" pitchFamily="34" charset="0"/>
              <a:cs typeface="Segoe UI Light"/>
            </a:endParaRP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131FA5-BD19-4F60-B48B-E850A356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820" y="1637884"/>
            <a:ext cx="2743200" cy="1888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249C80-55CB-448C-8466-1C38F0864C9C}"/>
              </a:ext>
            </a:extLst>
          </p:cNvPr>
          <p:cNvSpPr txBox="1"/>
          <p:nvPr/>
        </p:nvSpPr>
        <p:spPr>
          <a:xfrm>
            <a:off x="3798616" y="3725566"/>
            <a:ext cx="143321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558D"/>
                </a:solidFill>
                <a:latin typeface="Garamond"/>
              </a:rPr>
              <a:t>                </a:t>
            </a:r>
            <a:r>
              <a:rPr lang="en-US" b="1">
                <a:latin typeface="Garamond"/>
              </a:rPr>
              <a:t>Precision</a:t>
            </a:r>
            <a:endParaRPr lang="en-US" b="1">
              <a:cs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AF949E-75B1-4976-BE65-9530578CDC02}"/>
              </a:ext>
            </a:extLst>
          </p:cNvPr>
          <p:cNvSpPr txBox="1"/>
          <p:nvPr/>
        </p:nvSpPr>
        <p:spPr>
          <a:xfrm>
            <a:off x="767523" y="3757315"/>
            <a:ext cx="132555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aramond"/>
              </a:rPr>
              <a:t>                   </a:t>
            </a:r>
            <a:r>
              <a:rPr lang="en-US" b="1">
                <a:latin typeface="Garamond"/>
              </a:rPr>
              <a:t>Recall</a:t>
            </a:r>
            <a:endParaRPr lang="en-US" b="1"/>
          </a:p>
        </p:txBody>
      </p: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04CBFE-442A-485A-8F0D-60BF2E39E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90" y="1658887"/>
            <a:ext cx="2743200" cy="1838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9B321A-E4DB-48B2-AC85-2D5D3679DC50}"/>
              </a:ext>
            </a:extLst>
          </p:cNvPr>
          <p:cNvSpPr txBox="1"/>
          <p:nvPr/>
        </p:nvSpPr>
        <p:spPr>
          <a:xfrm>
            <a:off x="7309186" y="3757315"/>
            <a:ext cx="68781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558D"/>
                </a:solidFill>
                <a:latin typeface="Garamond"/>
              </a:rPr>
              <a:t> </a:t>
            </a:r>
            <a:r>
              <a:rPr lang="en-US" b="1">
                <a:latin typeface="Garamond"/>
              </a:rPr>
              <a:t>F1-score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5086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" y="42239"/>
            <a:ext cx="7243833" cy="500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32605" y="869506"/>
            <a:ext cx="18698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  <a:latin typeface="Open Sans" charset="0"/>
                <a:ea typeface="Arial" charset="0"/>
                <a:cs typeface="Arial" charset="0"/>
              </a:rPr>
              <a:t>Figure: </a:t>
            </a:r>
            <a:r>
              <a:rPr lang="en-US" sz="1600" i="1" dirty="0">
                <a:latin typeface="Open Sans" charset="0"/>
                <a:ea typeface="Arial" charset="0"/>
                <a:cs typeface="Arial" charset="0"/>
              </a:rPr>
              <a:t>Vote</a:t>
            </a:r>
            <a:r>
              <a:rPr lang="en-US" sz="1600" dirty="0">
                <a:latin typeface="Open Sans" charset="0"/>
                <a:ea typeface="Arial" charset="0"/>
                <a:cs typeface="Arial" charset="0"/>
              </a:rPr>
              <a:t> and </a:t>
            </a:r>
            <a:r>
              <a:rPr lang="en-US" sz="1600" i="1" dirty="0">
                <a:latin typeface="Open Sans" charset="0"/>
                <a:ea typeface="Arial" charset="0"/>
                <a:cs typeface="Arial" charset="0"/>
              </a:rPr>
              <a:t>Occupy rank </a:t>
            </a:r>
            <a:r>
              <a:rPr lang="en-US" sz="1600" dirty="0">
                <a:latin typeface="Open Sans" charset="0"/>
                <a:ea typeface="Arial" charset="0"/>
                <a:cs typeface="Arial" charset="0"/>
              </a:rPr>
              <a:t>frames along with their </a:t>
            </a:r>
            <a:r>
              <a:rPr lang="en-US" sz="1600" i="1" dirty="0">
                <a:latin typeface="Open Sans" charset="0"/>
                <a:ea typeface="Arial" charset="0"/>
                <a:cs typeface="Arial" charset="0"/>
              </a:rPr>
              <a:t>LUs. </a:t>
            </a:r>
            <a:endParaRPr lang="en-US" sz="1600" dirty="0">
              <a:latin typeface="Open Sans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0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5ECE59-B40A-CE49-879C-80379FA042F7}"/>
              </a:ext>
            </a:extLst>
          </p:cNvPr>
          <p:cNvSpPr txBox="1">
            <a:spLocks/>
          </p:cNvSpPr>
          <p:nvPr/>
        </p:nvSpPr>
        <p:spPr>
          <a:xfrm>
            <a:off x="221942" y="54805"/>
            <a:ext cx="7874493" cy="604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349883" rtl="0" eaLnBrk="1" latinLnBrk="0" hangingPunct="1">
              <a:spcBef>
                <a:spcPct val="0"/>
              </a:spcBef>
              <a:buNone/>
              <a:defRPr sz="2448" b="1" kern="1200" spc="-51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>
                <a:solidFill>
                  <a:srgbClr val="C00000"/>
                </a:solidFill>
              </a:rPr>
              <a:t>ClaimPortal</a:t>
            </a:r>
            <a:r>
              <a:rPr lang="en-US" sz="2000" dirty="0"/>
              <a:t>: Integrated Monitoring, Searching, Checking, and Analytics of Factual Claims on Twitter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A8CA0-F902-8C4E-956B-5ADC3C52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4" y="843808"/>
            <a:ext cx="7638174" cy="419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08195" y="659760"/>
            <a:ext cx="659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hlinkClick r:id="rId3"/>
              </a:rPr>
              <a:t>https://idir.uta.edu/claimportal/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05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CD7E6-C6A1-D14D-8080-CFE4400175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95E5E1-87AE-134B-9D4F-DF7811EC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7" y="0"/>
            <a:ext cx="88673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7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46A07E-3DDC-224A-8DCE-4BEBDF069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58" y="700755"/>
            <a:ext cx="9058541" cy="378716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dirty="0"/>
              <a:t>Misinformation: a lot of challenges to tackle </a:t>
            </a:r>
            <a:r>
              <a:rPr lang="en-US" sz="1600" b="0" dirty="0">
                <a:solidFill>
                  <a:schemeClr val="tx1"/>
                </a:solidFill>
              </a:rPr>
              <a:t>(fact-checking, ”fake news” websites / tweets / bots, rumors, computational propaganda, fake reviews, clickbait, “</a:t>
            </a:r>
            <a:r>
              <a:rPr lang="en-US" sz="1600" b="0" dirty="0" err="1">
                <a:solidFill>
                  <a:schemeClr val="tx1"/>
                </a:solidFill>
              </a:rPr>
              <a:t>deepfake</a:t>
            </a:r>
            <a:r>
              <a:rPr lang="en-US" sz="1600" b="0" dirty="0">
                <a:solidFill>
                  <a:schemeClr val="tx1"/>
                </a:solidFill>
              </a:rPr>
              <a:t>” videos, …)</a:t>
            </a:r>
          </a:p>
          <a:p>
            <a:pPr>
              <a:lnSpc>
                <a:spcPct val="120000"/>
              </a:lnSpc>
            </a:pPr>
            <a:r>
              <a:rPr lang="en-US" sz="1600" b="0" dirty="0">
                <a:solidFill>
                  <a:schemeClr val="tx1"/>
                </a:solidFill>
              </a:rPr>
              <a:t>Computing Research </a:t>
            </a:r>
          </a:p>
          <a:p>
            <a:pPr lvl="1">
              <a:lnSpc>
                <a:spcPct val="120000"/>
              </a:lnSpc>
            </a:pPr>
            <a:r>
              <a:rPr lang="en-US" sz="1600" b="0" dirty="0">
                <a:solidFill>
                  <a:schemeClr val="tx1"/>
                </a:solidFill>
              </a:rPr>
              <a:t>Modeling of factual claims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Open knowledge network</a:t>
            </a:r>
          </a:p>
          <a:p>
            <a:pPr lvl="1">
              <a:lnSpc>
                <a:spcPct val="120000"/>
              </a:lnSpc>
            </a:pPr>
            <a:r>
              <a:rPr lang="en-US" sz="1600" dirty="0" err="1"/>
              <a:t>E</a:t>
            </a:r>
            <a:r>
              <a:rPr lang="en-US" sz="1600" b="0" dirty="0" err="1">
                <a:solidFill>
                  <a:schemeClr val="tx1"/>
                </a:solidFill>
              </a:rPr>
              <a:t>xplainability</a:t>
            </a:r>
            <a:r>
              <a:rPr lang="en-US" sz="1600" b="0" dirty="0">
                <a:solidFill>
                  <a:schemeClr val="tx1"/>
                </a:solidFill>
              </a:rPr>
              <a:t> of fact-finding algorithms</a:t>
            </a:r>
          </a:p>
          <a:p>
            <a:pPr>
              <a:lnSpc>
                <a:spcPct val="120000"/>
              </a:lnSpc>
            </a:pPr>
            <a:r>
              <a:rPr lang="en-US" sz="1600" b="0" dirty="0">
                <a:solidFill>
                  <a:schemeClr val="tx1"/>
                </a:solidFill>
              </a:rPr>
              <a:t>Interdisciplinary Research: psychology, journalism, communication, political science, …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Persuasiveness</a:t>
            </a:r>
            <a:endParaRPr lang="en-US" sz="16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600" b="0" dirty="0">
                <a:solidFill>
                  <a:schemeClr val="tx1"/>
                </a:solidFill>
              </a:rPr>
              <a:t>Ethics (bias, transparency, trust, fairness) </a:t>
            </a:r>
          </a:p>
          <a:p>
            <a:pPr>
              <a:lnSpc>
                <a:spcPct val="120000"/>
              </a:lnSpc>
            </a:pPr>
            <a:r>
              <a:rPr lang="en-US" sz="1600" b="0" dirty="0">
                <a:solidFill>
                  <a:schemeClr val="tx1"/>
                </a:solidFill>
              </a:rPr>
              <a:t>Education, Misinformation Literacy</a:t>
            </a:r>
          </a:p>
          <a:p>
            <a:pPr>
              <a:lnSpc>
                <a:spcPct val="120000"/>
              </a:lnSpc>
            </a:pPr>
            <a:r>
              <a:rPr lang="en-US" sz="1600" b="0" dirty="0">
                <a:solidFill>
                  <a:schemeClr val="tx1"/>
                </a:solidFill>
              </a:rPr>
              <a:t>Community Building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A9789F-CF5E-A446-8BF6-6F730363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525"/>
            <a:ext cx="8229600" cy="52041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Where to go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DE473-2B0E-E347-A55E-75342D1ED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CD7E6-C6A1-D14D-8080-CFE4400175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2EED17-1836-6142-A4B1-ABB9C7C22E4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5A319-C896-D24C-A151-139D8BDC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0"/>
            <a:ext cx="4000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861CB0-44EF-FB48-BA7B-4D3AD8475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78054" y="4868863"/>
            <a:ext cx="2057400" cy="274637"/>
          </a:xfrm>
        </p:spPr>
        <p:txBody>
          <a:bodyPr/>
          <a:lstStyle/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2EED17-1836-6142-A4B1-ABB9C7C22E4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EC9DF288-34AD-314E-A9DE-17748F3C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231"/>
            <a:ext cx="8229600" cy="892097"/>
          </a:xfrm>
        </p:spPr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sz="40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it Started</a:t>
            </a:r>
          </a:p>
        </p:txBody>
      </p:sp>
      <p:pic>
        <p:nvPicPr>
          <p:cNvPr id="17" name="Picture 4" descr="BOSTON, MA - FEBRUARY 10, 2008: (L to R) ESPN NBA analyst Mark Jackson, play-by-play commentator Mike Breen, and guest analyst Jeff Van Gundy in action at TD Banknorth Garden. (Photo by Scott Clarke / ESPN)">
            <a:extLst>
              <a:ext uri="{FF2B5EF4-FFF2-40B4-BE49-F238E27FC236}">
                <a16:creationId xmlns:a16="http://schemas.microsoft.com/office/drawing/2014/main" id="{AFF25CD0-0394-FA41-A9D0-1B7DCE1F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9" y="3087149"/>
            <a:ext cx="2859987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loud Callout 17">
            <a:extLst>
              <a:ext uri="{FF2B5EF4-FFF2-40B4-BE49-F238E27FC236}">
                <a16:creationId xmlns:a16="http://schemas.microsoft.com/office/drawing/2014/main" id="{97FC18DD-3C71-A948-B874-4C08D2579E0D}"/>
              </a:ext>
            </a:extLst>
          </p:cNvPr>
          <p:cNvSpPr/>
          <p:nvPr/>
        </p:nvSpPr>
        <p:spPr bwMode="auto">
          <a:xfrm>
            <a:off x="42767" y="948256"/>
            <a:ext cx="7366218" cy="2071580"/>
          </a:xfrm>
          <a:prstGeom prst="cloudCallout">
            <a:avLst/>
          </a:prstGeom>
          <a:solidFill>
            <a:srgbClr val="FBFBFB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D00417-011A-9B42-8D86-6E192E649B26}"/>
              </a:ext>
            </a:extLst>
          </p:cNvPr>
          <p:cNvSpPr/>
          <p:nvPr/>
        </p:nvSpPr>
        <p:spPr>
          <a:xfrm>
            <a:off x="750037" y="1203313"/>
            <a:ext cx="61073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Chris Paul had 16 points, 10 rebounds, 13 assists and five steals…… The only other active player to have such a game is Jason Kidd…</a:t>
            </a:r>
          </a:p>
        </p:txBody>
      </p:sp>
      <p:pic>
        <p:nvPicPr>
          <p:cNvPr id="20" name="Picture 12" descr="http://www.etoro.com/blog/wp-content/uploads/2013/05/FAQ-question.jpg">
            <a:extLst>
              <a:ext uri="{FF2B5EF4-FFF2-40B4-BE49-F238E27FC236}">
                <a16:creationId xmlns:a16="http://schemas.microsoft.com/office/drawing/2014/main" id="{2CB9CAEB-F3B0-B74A-AFF8-E94969D1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6" y="3008764"/>
            <a:ext cx="1787527" cy="12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E40ED1-1C27-C246-A029-B44F9DA876CF}"/>
              </a:ext>
            </a:extLst>
          </p:cNvPr>
          <p:cNvSpPr/>
          <p:nvPr/>
        </p:nvSpPr>
        <p:spPr>
          <a:xfrm>
            <a:off x="4199766" y="4388871"/>
            <a:ext cx="4853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did they come up with that?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CD278D-46AC-9E40-914B-68B2C609FA90}"/>
              </a:ext>
            </a:extLst>
          </p:cNvPr>
          <p:cNvSpPr/>
          <p:nvPr/>
        </p:nvSpPr>
        <p:spPr>
          <a:xfrm>
            <a:off x="7883710" y="948256"/>
            <a:ext cx="1169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30227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861CB0-44EF-FB48-BA7B-4D3AD8475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78054" y="4868863"/>
            <a:ext cx="2057400" cy="274637"/>
          </a:xfrm>
        </p:spPr>
        <p:txBody>
          <a:bodyPr/>
          <a:lstStyle/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2EED17-1836-6142-A4B1-ABB9C7C22E4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EC9DF288-34AD-314E-A9DE-17748F3C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673"/>
            <a:ext cx="8229600" cy="663626"/>
          </a:xfrm>
        </p:spPr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sz="40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it Started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E2494-C0B4-854B-8E6D-6F849BDC4FA0}"/>
              </a:ext>
            </a:extLst>
          </p:cNvPr>
          <p:cNvSpPr/>
          <p:nvPr/>
        </p:nvSpPr>
        <p:spPr>
          <a:xfrm>
            <a:off x="4462499" y="2537846"/>
            <a:ext cx="4450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computational journalism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15E5B4-E1A0-FE4A-BCF5-4AADA14DD6D9}"/>
              </a:ext>
            </a:extLst>
          </p:cNvPr>
          <p:cNvSpPr/>
          <p:nvPr/>
        </p:nvSpPr>
        <p:spPr>
          <a:xfrm>
            <a:off x="3425551" y="780488"/>
            <a:ext cx="56324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Developing the Field of Computational Journalism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Workshop, July 27-31, 2009</a:t>
            </a:r>
          </a:p>
        </p:txBody>
      </p:sp>
      <p:pic>
        <p:nvPicPr>
          <p:cNvPr id="15" name="Picture 5" descr="https://encrypted-tbn0.gstatic.com/images?q=tbn:ANd9GcQmacckEcQ-JgmhmqEvnzpmu7PXl_F0xmLbIDKK5ZSQ_rUFs1xvrw">
            <a:extLst>
              <a:ext uri="{FF2B5EF4-FFF2-40B4-BE49-F238E27FC236}">
                <a16:creationId xmlns:a16="http://schemas.microsoft.com/office/drawing/2014/main" id="{34B674AF-F9B1-7C43-859F-A0577942D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56" y="737890"/>
            <a:ext cx="835200" cy="8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CE9D5-67B9-754B-92F5-914B04CF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8" y="665217"/>
            <a:ext cx="663343" cy="925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D18AB-7FF7-A54E-BA7A-69D6D10D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38" y="689894"/>
            <a:ext cx="716702" cy="8890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A3FCE2-048A-A34E-862D-F7CC8AF29694}"/>
              </a:ext>
            </a:extLst>
          </p:cNvPr>
          <p:cNvSpPr/>
          <p:nvPr/>
        </p:nvSpPr>
        <p:spPr>
          <a:xfrm>
            <a:off x="2071843" y="1885865"/>
            <a:ext cx="53022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work on this </a:t>
            </a:r>
            <a:r>
              <a:rPr lang="en-US" sz="20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fact-finding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problem.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936768-2A95-5641-B314-F08BC5B5D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75" y="1868801"/>
            <a:ext cx="920746" cy="860227"/>
          </a:xfrm>
          <a:prstGeom prst="rect">
            <a:avLst/>
          </a:prstGeom>
        </p:spPr>
      </p:pic>
      <p:pic>
        <p:nvPicPr>
          <p:cNvPr id="20" name="Picture 3" descr="C:\home\clouds\Google Drive\Docs\UTA homepage\cli.jpg">
            <a:extLst>
              <a:ext uri="{FF2B5EF4-FFF2-40B4-BE49-F238E27FC236}">
                <a16:creationId xmlns:a16="http://schemas.microsoft.com/office/drawing/2014/main" id="{68ED9342-B400-DF41-9840-21D6C578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8" y="1842921"/>
            <a:ext cx="762725" cy="88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https://encrypted-tbn0.gstatic.com/images?q=tbn:ANd9GcQmacckEcQ-JgmhmqEvnzpmu7PXl_F0xmLbIDKK5ZSQ_rUFs1xvrw">
            <a:extLst>
              <a:ext uri="{FF2B5EF4-FFF2-40B4-BE49-F238E27FC236}">
                <a16:creationId xmlns:a16="http://schemas.microsoft.com/office/drawing/2014/main" id="{CA3DA7C5-A92F-C34A-8C71-7EEEE56D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601" y="2957110"/>
            <a:ext cx="809199" cy="80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home\clouds\Google Drive\Docs\UTA homepage\cli.jpg">
            <a:extLst>
              <a:ext uri="{FF2B5EF4-FFF2-40B4-BE49-F238E27FC236}">
                <a16:creationId xmlns:a16="http://schemas.microsoft.com/office/drawing/2014/main" id="{07321372-0DB4-3040-9254-570E1564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59" y="2899109"/>
            <a:ext cx="810049" cy="9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itourschina.com/ChinaMap/bigimg/20070523-0000000344.jpg">
            <a:extLst>
              <a:ext uri="{FF2B5EF4-FFF2-40B4-BE49-F238E27FC236}">
                <a16:creationId xmlns:a16="http://schemas.microsoft.com/office/drawing/2014/main" id="{1CFC7651-F8DD-F545-8FDD-EF62D09D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5" y="2874201"/>
            <a:ext cx="1599366" cy="12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9" descr="HP Labs.png">
            <a:hlinkClick r:id="rId9"/>
            <a:extLst>
              <a:ext uri="{FF2B5EF4-FFF2-40B4-BE49-F238E27FC236}">
                <a16:creationId xmlns:a16="http://schemas.microsoft.com/office/drawing/2014/main" id="{0289BF1C-92CE-3A45-91B3-0330BADB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5" y="3426921"/>
            <a:ext cx="1377580" cy="4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3316332-9582-314F-B976-3FE1607B8071}"/>
              </a:ext>
            </a:extLst>
          </p:cNvPr>
          <p:cNvSpPr/>
          <p:nvPr/>
        </p:nvSpPr>
        <p:spPr>
          <a:xfrm>
            <a:off x="4048752" y="3426921"/>
            <a:ext cx="2086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#@%&amp;!#!%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CD278D-46AC-9E40-914B-68B2C609FA90}"/>
              </a:ext>
            </a:extLst>
          </p:cNvPr>
          <p:cNvSpPr/>
          <p:nvPr/>
        </p:nvSpPr>
        <p:spPr>
          <a:xfrm>
            <a:off x="1826186" y="3132309"/>
            <a:ext cx="1599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Summer 2010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8827A22-9FB9-354B-8585-8990B1AB3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23" y="4145386"/>
            <a:ext cx="663343" cy="9257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34EE8D5-B625-424A-80C5-8F7908B7C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24" y="4163704"/>
            <a:ext cx="716702" cy="889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5D8CE-70BE-EF47-ACA9-209212A4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1843" y="4172593"/>
            <a:ext cx="3953819" cy="9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C861CB0-44EF-FB48-BA7B-4D3AD8475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78054" y="4868863"/>
            <a:ext cx="2057400" cy="274637"/>
          </a:xfrm>
        </p:spPr>
        <p:txBody>
          <a:bodyPr/>
          <a:lstStyle/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2EED17-1836-6142-A4B1-ABB9C7C22E4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EC9DF288-34AD-314E-A9DE-17748F3C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673"/>
            <a:ext cx="8229600" cy="663626"/>
          </a:xfrm>
        </p:spPr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sz="40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CIDR</a:t>
            </a:r>
            <a:r>
              <a:rPr lang="zh-CN" altLang="en-US" sz="40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0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2011</a:t>
            </a:r>
            <a:endParaRPr lang="en-US" sz="4000" b="1" dirty="0">
              <a:solidFill>
                <a:srgbClr val="13409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22DF6-2538-C741-9314-379B667A5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2" y="1556362"/>
            <a:ext cx="7057293" cy="1607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D9D4A-940A-2F4F-8B01-A4FB889E4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09" y="592633"/>
            <a:ext cx="7416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216C2-BD52-F341-B8A2-EF2A751B7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29" y="914510"/>
            <a:ext cx="7277100" cy="66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4744A-0956-634C-9E5A-41780DE97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" y="3735590"/>
            <a:ext cx="4052765" cy="1089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0B68C-B247-BF47-82C3-CB6E46BCD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223" y="3856133"/>
            <a:ext cx="4689231" cy="8481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D861015-BF41-844F-9557-C68D91016646}"/>
              </a:ext>
            </a:extLst>
          </p:cNvPr>
          <p:cNvSpPr/>
          <p:nvPr/>
        </p:nvSpPr>
        <p:spPr>
          <a:xfrm>
            <a:off x="1035940" y="3335480"/>
            <a:ext cx="1683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fact-finding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F2D04A-98DA-3446-896F-2D2A391CC80D}"/>
              </a:ext>
            </a:extLst>
          </p:cNvPr>
          <p:cNvSpPr/>
          <p:nvPr/>
        </p:nvSpPr>
        <p:spPr>
          <a:xfrm>
            <a:off x="5830677" y="3328944"/>
            <a:ext cx="1898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fact-checking</a:t>
            </a:r>
          </a:p>
        </p:txBody>
      </p:sp>
    </p:spTree>
    <p:extLst>
      <p:ext uri="{BB962C8B-B14F-4D97-AF65-F5344CB8AC3E}">
        <p14:creationId xmlns:p14="http://schemas.microsoft.com/office/powerpoint/2010/main" val="4285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99012" y="4852293"/>
            <a:ext cx="2133600" cy="2746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B7900-D72E-4025-AF90-97BD6DF59E7D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A6E59A-2C49-DE48-8B04-3891F3AD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53" y="0"/>
            <a:ext cx="69126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1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99012" y="4852293"/>
            <a:ext cx="2133600" cy="2746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B7900-D72E-4025-AF90-97BD6DF59E7D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154F17-B3DC-B24D-98A9-A459EBCFE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74" y="0"/>
            <a:ext cx="66420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673" y="342900"/>
            <a:ext cx="8423524" cy="38779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13409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Holy Grail: Automated, Live Fact-Checking</a:t>
            </a:r>
          </a:p>
        </p:txBody>
      </p:sp>
      <p:pic>
        <p:nvPicPr>
          <p:cNvPr id="1026" name="Picture 2" descr="http://i.ebayimg.com/00/s/NTY4WDY0MA==/z/bLYAAOSwRLZUKwMg/$_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537" y="1447799"/>
            <a:ext cx="3253182" cy="288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B7900-D72E-4025-AF90-97BD6DF59E7D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0" y="1276752"/>
            <a:ext cx="5200650" cy="3226582"/>
            <a:chOff x="1104900" y="1021558"/>
            <a:chExt cx="6896100" cy="3879056"/>
          </a:xfrm>
        </p:grpSpPr>
        <p:pic>
          <p:nvPicPr>
            <p:cNvPr id="10" name="image-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4900" y="1021558"/>
              <a:ext cx="6896100" cy="387905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Taliban Dan.jp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80000">
              <a:off x="5736764" y="1402583"/>
              <a:ext cx="1960564" cy="762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tom-false-pf.jp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21180000">
              <a:off x="6779513" y="1336420"/>
              <a:ext cx="895351" cy="5691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7434898" y="4193788"/>
            <a:ext cx="15757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Source: Bill Adair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>
                      <a:lumMod val="75000"/>
                      <a:lumOff val="25000"/>
                    </a:srgbClr>
                  </a:gs>
                  <a:gs pos="80000">
                    <a:srgbClr val="000000">
                      <a:lumMod val="65000"/>
                      <a:lumOff val="35000"/>
                    </a:srgbClr>
                  </a:gs>
                </a:gsLst>
                <a:lin ang="16200000" scaled="0"/>
              </a:gra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96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cnn"/>
          <p:cNvSpPr>
            <a:spLocks noChangeAspect="1" noChangeArrowheads="1"/>
          </p:cNvSpPr>
          <p:nvPr/>
        </p:nvSpPr>
        <p:spPr bwMode="auto">
          <a:xfrm>
            <a:off x="155575" y="-37307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604521-B45C-7441-838A-3171D940C6C8}"/>
              </a:ext>
            </a:extLst>
          </p:cNvPr>
          <p:cNvSpPr txBox="1">
            <a:spLocks/>
          </p:cNvSpPr>
          <p:nvPr/>
        </p:nvSpPr>
        <p:spPr>
          <a:xfrm>
            <a:off x="6999012" y="485229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6047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3024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047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070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094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118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140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1164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4188" algn="l" defTabSz="686047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B7900-D72E-4025-AF90-97BD6DF59E7D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A413B3-26CC-F74E-9DF8-272A11501EE7}"/>
              </a:ext>
            </a:extLst>
          </p:cNvPr>
          <p:cNvSpPr/>
          <p:nvPr/>
        </p:nvSpPr>
        <p:spPr>
          <a:xfrm>
            <a:off x="2774810" y="1069073"/>
            <a:ext cx="1015897" cy="20656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/>
          <a:lstStyle/>
          <a:p>
            <a:pPr marL="0" marR="0" lvl="0" indent="0" algn="ct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Claim Spotter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62A9D0-2873-B545-A8B5-26898AFC5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352" y="813041"/>
            <a:ext cx="512064" cy="5120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2396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chengkai\Downloads\IMG_20150821_16044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33" y="114300"/>
            <a:ext cx="3607592" cy="481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B7900-D72E-4025-AF90-97BD6DF59E7D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60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170" name="Picture 2" descr="C:\Users\chengkai\Downloads\claimbuster team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4325" y="1440544"/>
            <a:ext cx="4914900" cy="27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2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numCol="1" rtlCol="0">
        <a:spAutoFit/>
      </a:bodyPr>
      <a:lstStyle>
        <a:defPPr marL="283464" indent="-283464" algn="l" defTabSz="457200">
          <a:lnSpc>
            <a:spcPct val="100000"/>
          </a:lnSpc>
          <a:spcAft>
            <a:spcPts val="200"/>
          </a:spcAft>
          <a:defRPr sz="1600" b="1" spc="0" dirty="0">
            <a:solidFill>
              <a:srgbClr val="C00000"/>
            </a:solidFill>
            <a:latin typeface="Garamond" charset="0"/>
            <a:ea typeface="Garamond" charset="0"/>
            <a:cs typeface="Garamond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ata Analytics for Computational Journalism">
  <a:themeElements>
    <a:clrScheme name="Microsoft Colors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0C0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10295</TotalTime>
  <Words>333</Words>
  <Application>Microsoft Macintosh PowerPoint</Application>
  <PresentationFormat>On-screen Show (16:9)</PresentationFormat>
  <Paragraphs>68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Segoe UI</vt:lpstr>
      <vt:lpstr>Segoe UI Light</vt:lpstr>
      <vt:lpstr>Arial</vt:lpstr>
      <vt:lpstr>Calibri</vt:lpstr>
      <vt:lpstr>Courier New</vt:lpstr>
      <vt:lpstr>Garamond</vt:lpstr>
      <vt:lpstr>Open Sans</vt:lpstr>
      <vt:lpstr>Office Theme</vt:lpstr>
      <vt:lpstr>Data Analytics for Computational Journalism</vt:lpstr>
      <vt:lpstr>PowerPoint Presentation</vt:lpstr>
      <vt:lpstr>How it Started</vt:lpstr>
      <vt:lpstr>How it Started</vt:lpstr>
      <vt:lpstr>CIDR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First-ever End-to-end Fact-checking System</vt:lpstr>
      <vt:lpstr>PowerPoint Presentation</vt:lpstr>
      <vt:lpstr>Adversarially Trained LSTM</vt:lpstr>
      <vt:lpstr>PowerPoint Presentation</vt:lpstr>
      <vt:lpstr>PowerPoint Presentation</vt:lpstr>
      <vt:lpstr>PowerPoint Presentation</vt:lpstr>
      <vt:lpstr>Where to go from here</vt:lpstr>
      <vt:lpstr>PowerPoint Presentation</vt:lpstr>
    </vt:vector>
  </TitlesOfParts>
  <Company>University of Texas at Arlington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Tackett</dc:creator>
  <cp:lastModifiedBy>Li, Chengkai</cp:lastModifiedBy>
  <cp:revision>457</cp:revision>
  <cp:lastPrinted>2018-09-28T18:05:19Z</cp:lastPrinted>
  <dcterms:created xsi:type="dcterms:W3CDTF">2013-10-16T17:47:49Z</dcterms:created>
  <dcterms:modified xsi:type="dcterms:W3CDTF">2019-03-26T13:33:39Z</dcterms:modified>
</cp:coreProperties>
</file>